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38"/>
  </p:notesMasterIdLst>
  <p:sldIdLst>
    <p:sldId id="287" r:id="rId2"/>
    <p:sldId id="330" r:id="rId3"/>
    <p:sldId id="352" r:id="rId4"/>
    <p:sldId id="351" r:id="rId5"/>
    <p:sldId id="359" r:id="rId6"/>
    <p:sldId id="360" r:id="rId7"/>
    <p:sldId id="361" r:id="rId8"/>
    <p:sldId id="368" r:id="rId9"/>
    <p:sldId id="362" r:id="rId10"/>
    <p:sldId id="358" r:id="rId11"/>
    <p:sldId id="369" r:id="rId12"/>
    <p:sldId id="353" r:id="rId13"/>
    <p:sldId id="363" r:id="rId14"/>
    <p:sldId id="364" r:id="rId15"/>
    <p:sldId id="365" r:id="rId16"/>
    <p:sldId id="372" r:id="rId17"/>
    <p:sldId id="317" r:id="rId18"/>
    <p:sldId id="373" r:id="rId19"/>
    <p:sldId id="354" r:id="rId20"/>
    <p:sldId id="375" r:id="rId21"/>
    <p:sldId id="378" r:id="rId22"/>
    <p:sldId id="379" r:id="rId23"/>
    <p:sldId id="376" r:id="rId24"/>
    <p:sldId id="380" r:id="rId25"/>
    <p:sldId id="377" r:id="rId26"/>
    <p:sldId id="374" r:id="rId27"/>
    <p:sldId id="296" r:id="rId28"/>
    <p:sldId id="349" r:id="rId29"/>
    <p:sldId id="332" r:id="rId30"/>
    <p:sldId id="345" r:id="rId31"/>
    <p:sldId id="346" r:id="rId32"/>
    <p:sldId id="347" r:id="rId33"/>
    <p:sldId id="348" r:id="rId34"/>
    <p:sldId id="371" r:id="rId35"/>
    <p:sldId id="329" r:id="rId36"/>
    <p:sldId id="356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478FE9EA-D9A3-6241-96D9-D1936605D150}">
          <p14:sldIdLst>
            <p14:sldId id="287"/>
            <p14:sldId id="330"/>
          </p14:sldIdLst>
        </p14:section>
        <p14:section name="Who we are" id="{38344446-3DC8-7044-ADD5-507BBA4FD0CB}">
          <p14:sldIdLst>
            <p14:sldId id="352"/>
            <p14:sldId id="351"/>
            <p14:sldId id="359"/>
            <p14:sldId id="360"/>
            <p14:sldId id="361"/>
            <p14:sldId id="368"/>
            <p14:sldId id="362"/>
            <p14:sldId id="358"/>
            <p14:sldId id="369"/>
          </p14:sldIdLst>
        </p14:section>
        <p14:section name="Our approach" id="{5894F8D7-8615-6744-ADFC-CF873A67E657}">
          <p14:sldIdLst>
            <p14:sldId id="353"/>
            <p14:sldId id="363"/>
            <p14:sldId id="364"/>
            <p14:sldId id="365"/>
            <p14:sldId id="372"/>
            <p14:sldId id="317"/>
            <p14:sldId id="373"/>
          </p14:sldIdLst>
        </p14:section>
        <p14:section name="ID.me" id="{B10E08A4-0204-6041-BC8D-D95990AB8056}">
          <p14:sldIdLst>
            <p14:sldId id="354"/>
            <p14:sldId id="375"/>
            <p14:sldId id="378"/>
            <p14:sldId id="379"/>
            <p14:sldId id="376"/>
            <p14:sldId id="380"/>
            <p14:sldId id="377"/>
          </p14:sldIdLst>
        </p14:section>
        <p14:section name="Discovery" id="{53B3FEC5-457B-6844-9538-84FBEB8916BD}">
          <p14:sldIdLst>
            <p14:sldId id="374"/>
            <p14:sldId id="296"/>
            <p14:sldId id="349"/>
            <p14:sldId id="332"/>
            <p14:sldId id="345"/>
            <p14:sldId id="346"/>
            <p14:sldId id="347"/>
            <p14:sldId id="348"/>
            <p14:sldId id="371"/>
          </p14:sldIdLst>
        </p14:section>
        <p14:section name="Thank you" id="{A9D0EBA7-0A42-5643-98E8-46BB3916C06C}">
          <p14:sldIdLst>
            <p14:sldId id="329"/>
            <p14:sldId id="3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8FFBD64-8CB4-4449-B249-3EB70ECF99BD}">
  <a:tblStyle styleId="{48FFBD64-8CB4-4449-B249-3EB70ECF99BD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wholeTbl>
    <a:band2H>
      <a:tcTxStyle b="off" i="of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254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B8B8B8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EFDFD"/>
      </a:tcTxStyle>
      <a:tcStyle>
        <a:tcBdr>
          <a:lef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60606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0086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630" autoAdjust="0"/>
  </p:normalViewPr>
  <p:slideViewPr>
    <p:cSldViewPr snapToGrid="0" snapToObjects="1">
      <p:cViewPr varScale="1">
        <p:scale>
          <a:sx n="82" d="100"/>
          <a:sy n="82" d="100"/>
        </p:scale>
        <p:origin x="-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1275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User Experience Comparison – Content before and after plain language edit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min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Insert statement, goal</a:t>
            </a:r>
            <a:r>
              <a:rPr lang="en-US" baseline="0" dirty="0" smtClean="0"/>
              <a:t>, objective or insight. 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</a:t>
            </a:r>
            <a:r>
              <a:rPr lang="en" dirty="0" smtClean="0"/>
              <a:t>min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Reviewed existing VA –</a:t>
            </a:r>
            <a:r>
              <a:rPr lang="en-US" baseline="0" dirty="0" smtClean="0"/>
              <a:t> VE materials (we weren’t starting from a blank slate. </a:t>
            </a: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</a:t>
            </a:r>
            <a:r>
              <a:rPr lang="en" dirty="0" smtClean="0"/>
              <a:t>min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Reviewed existing VA –</a:t>
            </a:r>
            <a:r>
              <a:rPr lang="en-US" baseline="0" dirty="0" smtClean="0"/>
              <a:t> VE materials (we weren’t starting from a blank slate. </a:t>
            </a: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</a:t>
            </a:r>
            <a:r>
              <a:rPr lang="en" dirty="0" smtClean="0"/>
              <a:t>min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Reviewed existing VA –</a:t>
            </a:r>
            <a:r>
              <a:rPr lang="en-US" baseline="0" dirty="0" smtClean="0"/>
              <a:t> VE materials (we weren’t starting from a blank slate. </a:t>
            </a:r>
            <a:endParaRPr lang="e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</a:t>
            </a:r>
            <a:r>
              <a:rPr lang="en" dirty="0" smtClean="0"/>
              <a:t>min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Reviewed existing VA –</a:t>
            </a:r>
            <a:r>
              <a:rPr lang="en-US" baseline="0" dirty="0" smtClean="0"/>
              <a:t> VE materials (we weren’t starting from a blank slate. </a:t>
            </a:r>
            <a:endParaRPr lang="e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- 2 </a:t>
            </a:r>
            <a:r>
              <a:rPr lang="en" dirty="0" smtClean="0"/>
              <a:t>min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Reviewed existing VA –</a:t>
            </a:r>
            <a:r>
              <a:rPr lang="en-US" baseline="0" dirty="0" smtClean="0"/>
              <a:t> VE materials (we weren’t starting from a blank slate. </a:t>
            </a:r>
            <a:endParaRPr lang="e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- 2 min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United States Digital Service is a startup in the federal government, using design and technology to deliver better services to the American people</a:t>
            </a:r>
            <a:r>
              <a:rPr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USDS is: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</a:t>
            </a:r>
            <a:r>
              <a:rPr lang="en-US" dirty="0" smtClean="0"/>
              <a:t>team of team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</a:t>
            </a:r>
            <a:r>
              <a:rPr lang="en-US" dirty="0" smtClean="0"/>
              <a:t>oordinated effort</a:t>
            </a:r>
            <a:r>
              <a:rPr lang="en-US" baseline="0" dirty="0" smtClean="0"/>
              <a:t> across multiple agencies. </a:t>
            </a:r>
          </a:p>
          <a:p>
            <a:r>
              <a:rPr lang="en-US" baseline="0" dirty="0" smtClean="0"/>
              <a:t>-   We are a part of a larger mission to create consistent digital experiences across government.</a:t>
            </a:r>
          </a:p>
          <a:p>
            <a:r>
              <a:rPr lang="en-US" baseline="0" dirty="0" smtClean="0"/>
              <a:t>-   High level support</a:t>
            </a:r>
          </a:p>
          <a:p>
            <a:r>
              <a:rPr lang="en-US" baseline="0" dirty="0" smtClean="0"/>
              <a:t>The majority of the VA team are VA employees. 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These</a:t>
            </a:r>
            <a:r>
              <a:rPr lang="en-US" baseline="0" dirty="0" smtClean="0"/>
              <a:t> are the departments that the US digital service partners with. </a:t>
            </a:r>
            <a:endParaRPr lang="e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 use the US web design standards</a:t>
            </a:r>
            <a:r>
              <a:rPr lang="en-US" baseline="0" dirty="0" smtClean="0"/>
              <a:t> to have a uniform and consistent design and code throughout with other government sites</a:t>
            </a:r>
            <a:r>
              <a:rPr lang="en-US" baseline="0" dirty="0" smtClean="0"/>
              <a:t>. The </a:t>
            </a:r>
            <a:r>
              <a:rPr lang="en-US" baseline="0" dirty="0" smtClean="0"/>
              <a:t>web design standards are open sourced so the public can see it and add feedback. </a:t>
            </a:r>
            <a:endParaRPr lang="e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5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vets.gov/scorecar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vets.gov/scorecar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387900" y="1403827"/>
            <a:ext cx="7973400" cy="225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600" dirty="0" smtClean="0">
              <a:solidFill>
                <a:srgbClr val="0071BC"/>
              </a:solidFill>
              <a:latin typeface="Cambria"/>
              <a:ea typeface="Source Sans Pro"/>
              <a:cs typeface="Cambria"/>
              <a:sym typeface="Source Sans Pro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-US" sz="5000" dirty="0" smtClean="0">
                <a:solidFill>
                  <a:srgbClr val="0071BC"/>
                </a:solidFill>
                <a:latin typeface="Cambria"/>
                <a:ea typeface="Merriweather"/>
                <a:cs typeface="Cambria"/>
                <a:sym typeface="Merriweather"/>
              </a:rPr>
              <a:t>[Title]</a:t>
            </a:r>
            <a:endParaRPr lang="en" sz="5000" dirty="0">
              <a:solidFill>
                <a:srgbClr val="00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442350" y="4678827"/>
            <a:ext cx="70428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n-US" dirty="0" smtClean="0">
                <a:solidFill>
                  <a:schemeClr val="tx2"/>
                </a:solidFill>
                <a:ea typeface="Source Sans Pro"/>
                <a:sym typeface="Source Sans Pro"/>
              </a:rPr>
              <a:t>[Names of everybody on discovery sprint] </a:t>
            </a:r>
            <a:r>
              <a:rPr lang="en-US" b="1" dirty="0" smtClean="0">
                <a:solidFill>
                  <a:schemeClr val="tx2"/>
                </a:solidFill>
                <a:ea typeface="Source Sans Pro"/>
                <a:sym typeface="Source Sans Pro"/>
              </a:rPr>
              <a:t>// [Date]</a:t>
            </a:r>
            <a:endParaRPr b="1" dirty="0" smtClean="0">
              <a:solidFill>
                <a:schemeClr val="tx2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chemeClr val="tx2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chemeClr val="tx2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chemeClr val="tx2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chemeClr val="tx2"/>
              </a:solidFill>
              <a:ea typeface="Source Sans Pro"/>
              <a:sym typeface="Source Sans Pro"/>
            </a:endParaRPr>
          </a:p>
        </p:txBody>
      </p:sp>
      <p:cxnSp>
        <p:nvCxnSpPr>
          <p:cNvPr id="6" name="Shape 369"/>
          <p:cNvCxnSpPr/>
          <p:nvPr/>
        </p:nvCxnSpPr>
        <p:spPr>
          <a:xfrm>
            <a:off x="518550" y="4611803"/>
            <a:ext cx="6706500" cy="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 descr="dsva_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>
          <a:xfrm>
            <a:off x="518552" y="5442428"/>
            <a:ext cx="1234727" cy="755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050" y="4140202"/>
            <a:ext cx="178015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36666"/>
            </a:pPr>
            <a:r>
              <a:rPr lang="en-US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Discovery Sprint</a:t>
            </a:r>
            <a:endParaRPr lang="en-US" b="1" dirty="0">
              <a:solidFill>
                <a:srgbClr val="0D71BC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59848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2351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9791" y="5780326"/>
            <a:ext cx="277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3"/>
                </a:solidFill>
                <a:latin typeface="Cambria"/>
                <a:ea typeface="Merriweather"/>
                <a:cs typeface="Cambria"/>
                <a:sym typeface="Merriweather"/>
              </a:rPr>
              <a:t>Vets.gov</a:t>
            </a:r>
            <a:r>
              <a:rPr lang="en-US" sz="2400" dirty="0" smtClean="0">
                <a:solidFill>
                  <a:schemeClr val="accent3"/>
                </a:solidFill>
                <a:latin typeface="Cambria"/>
                <a:ea typeface="Merriweather"/>
                <a:cs typeface="Cambria"/>
                <a:sym typeface="Merriweather"/>
              </a:rPr>
              <a:t> team</a:t>
            </a:r>
            <a:endParaRPr lang="en-US" sz="2400" dirty="0">
              <a:solidFill>
                <a:schemeClr val="accent3"/>
              </a:solidFill>
              <a:latin typeface="Cambria"/>
              <a:cs typeface="Cambria"/>
            </a:endParaRPr>
          </a:p>
        </p:txBody>
      </p:sp>
      <p:pic>
        <p:nvPicPr>
          <p:cNvPr id="5" name="Picture 4" descr="Screen Shot 2017-02-28 at 1.2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8" y="5434515"/>
            <a:ext cx="1264489" cy="12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3-02 at 3.3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3"/>
          <a:stretch/>
        </p:blipFill>
        <p:spPr>
          <a:xfrm>
            <a:off x="0" y="0"/>
            <a:ext cx="9144000" cy="5545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2005" y="6235201"/>
            <a:ext cx="2685351" cy="397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https://www.vets.gov/scorecard/</a:t>
            </a:r>
            <a:endParaRPr lang="en-US" dirty="0">
              <a:solidFill>
                <a:schemeClr val="accent4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6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7"/>
          <p:cNvSpPr txBox="1">
            <a:spLocks noGrp="1"/>
          </p:cNvSpPr>
          <p:nvPr>
            <p:ph type="ctrTitle"/>
          </p:nvPr>
        </p:nvSpPr>
        <p:spPr>
          <a:xfrm>
            <a:off x="387900" y="1982526"/>
            <a:ext cx="7973400" cy="169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 dirty="0" smtClean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Our approach</a:t>
            </a:r>
            <a:endParaRPr lang="en" sz="4400" dirty="0">
              <a:solidFill>
                <a:schemeClr val="bg1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sp>
        <p:nvSpPr>
          <p:cNvPr id="6" name="Shape 368"/>
          <p:cNvSpPr txBox="1"/>
          <p:nvPr/>
        </p:nvSpPr>
        <p:spPr>
          <a:xfrm>
            <a:off x="442350" y="3791576"/>
            <a:ext cx="7042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n-US" sz="1800" b="1" dirty="0" smtClean="0">
                <a:solidFill>
                  <a:srgbClr val="FFFFFF"/>
                </a:solidFill>
                <a:ea typeface="Source Sans Pro"/>
                <a:sym typeface="Source Sans Pro"/>
              </a:rPr>
              <a:t>SECTION SUBTITLE</a:t>
            </a:r>
            <a:endParaRPr sz="1800" b="1" dirty="0">
              <a:solidFill>
                <a:srgbClr val="FFFFFF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E31C3D"/>
              </a:solidFill>
              <a:ea typeface="Source Sans Pro"/>
              <a:sym typeface="Source Sans Pro"/>
            </a:endParaRPr>
          </a:p>
        </p:txBody>
      </p:sp>
      <p:cxnSp>
        <p:nvCxnSpPr>
          <p:cNvPr id="7" name="Shape 369"/>
          <p:cNvCxnSpPr/>
          <p:nvPr/>
        </p:nvCxnSpPr>
        <p:spPr>
          <a:xfrm>
            <a:off x="518550" y="3715388"/>
            <a:ext cx="6706500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2681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387900" y="1993562"/>
            <a:ext cx="8341479" cy="37003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2"/>
            <a:r>
              <a:rPr lang="en-US" sz="2800" dirty="0" smtClean="0">
                <a:solidFill>
                  <a:srgbClr val="0D71BC"/>
                </a:solidFill>
              </a:rPr>
              <a:t>• </a:t>
            </a:r>
            <a:r>
              <a:rPr lang="en-US" sz="2800" dirty="0">
                <a:solidFill>
                  <a:srgbClr val="0D71BC"/>
                </a:solidFill>
              </a:rPr>
              <a:t>Create research brief</a:t>
            </a:r>
          </a:p>
          <a:p>
            <a:pPr lvl="2"/>
            <a:r>
              <a:rPr lang="en-US" sz="2800" dirty="0" smtClean="0">
                <a:solidFill>
                  <a:srgbClr val="0D71BC"/>
                </a:solidFill>
              </a:rPr>
              <a:t>• </a:t>
            </a:r>
            <a:r>
              <a:rPr lang="en-US" sz="2800" dirty="0">
                <a:solidFill>
                  <a:srgbClr val="0D71BC"/>
                </a:solidFill>
              </a:rPr>
              <a:t>Write testing plan</a:t>
            </a:r>
          </a:p>
          <a:p>
            <a:pPr lvl="2"/>
            <a:r>
              <a:rPr lang="en-US" sz="2800" dirty="0" smtClean="0">
                <a:solidFill>
                  <a:srgbClr val="0D71BC"/>
                </a:solidFill>
              </a:rPr>
              <a:t>• </a:t>
            </a:r>
            <a:r>
              <a:rPr lang="en-US" sz="2800" dirty="0">
                <a:solidFill>
                  <a:srgbClr val="0D71BC"/>
                </a:solidFill>
              </a:rPr>
              <a:t>Recruit users</a:t>
            </a:r>
          </a:p>
          <a:p>
            <a:pPr lvl="2"/>
            <a:r>
              <a:rPr lang="en-US" sz="2800" dirty="0" smtClean="0">
                <a:solidFill>
                  <a:srgbClr val="0D71BC"/>
                </a:solidFill>
              </a:rPr>
              <a:t>• </a:t>
            </a:r>
            <a:r>
              <a:rPr lang="en-US" sz="2800" dirty="0">
                <a:solidFill>
                  <a:srgbClr val="0D71BC"/>
                </a:solidFill>
              </a:rPr>
              <a:t>Conduct sessions</a:t>
            </a:r>
          </a:p>
          <a:p>
            <a:pPr lvl="2"/>
            <a:r>
              <a:rPr lang="en-US" sz="2800" dirty="0" smtClean="0">
                <a:solidFill>
                  <a:srgbClr val="0D71BC"/>
                </a:solidFill>
              </a:rPr>
              <a:t>• </a:t>
            </a:r>
            <a:r>
              <a:rPr lang="en-US" sz="2800" dirty="0">
                <a:solidFill>
                  <a:srgbClr val="0D71BC"/>
                </a:solidFill>
              </a:rPr>
              <a:t>Debrief with the team</a:t>
            </a:r>
          </a:p>
          <a:p>
            <a:pPr lvl="2"/>
            <a:r>
              <a:rPr lang="en-US" sz="2800" dirty="0">
                <a:solidFill>
                  <a:srgbClr val="0D71BC"/>
                </a:solidFill>
              </a:rPr>
              <a:t>• Update designs</a:t>
            </a:r>
          </a:p>
          <a:p>
            <a:pPr lvl="2"/>
            <a:r>
              <a:rPr lang="en-US" sz="2800" dirty="0">
                <a:solidFill>
                  <a:srgbClr val="0D71BC"/>
                </a:solidFill>
              </a:rPr>
              <a:t>• Pharmacy </a:t>
            </a:r>
            <a:r>
              <a:rPr lang="en-US" sz="2800" dirty="0" smtClean="0">
                <a:solidFill>
                  <a:srgbClr val="0D71BC"/>
                </a:solidFill>
              </a:rPr>
              <a:t>engagement</a:t>
            </a:r>
          </a:p>
          <a:p>
            <a:endParaRPr lang="en-US" sz="2800" dirty="0">
              <a:solidFill>
                <a:srgbClr val="0D71BC"/>
              </a:solidFill>
            </a:endParaRPr>
          </a:p>
          <a:p>
            <a:r>
              <a:rPr lang="en-US" sz="2800" b="1" dirty="0" smtClean="0">
                <a:solidFill>
                  <a:srgbClr val="0D71BC"/>
                </a:solidFill>
              </a:rPr>
              <a:t>The goal is working prototype – not documentation.</a:t>
            </a:r>
          </a:p>
          <a:p>
            <a:endParaRPr lang="en-US" sz="2800" dirty="0">
              <a:solidFill>
                <a:srgbClr val="0D71BC"/>
              </a:solidFill>
            </a:endParaRPr>
          </a:p>
          <a:p>
            <a:endParaRPr lang="en-US" sz="2800" dirty="0">
              <a:solidFill>
                <a:srgbClr val="0D71BC"/>
              </a:solidFill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Vets.gov</a:t>
            </a:r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 Research Process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796834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505590" y="2034527"/>
            <a:ext cx="8202673" cy="37003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rgbClr val="0D71BC"/>
                </a:solidFill>
                <a:latin typeface="Aril"/>
                <a:cs typeface="Aril"/>
              </a:rPr>
              <a:t>• Each team consists of researchers, designers, and engineers who are 100% dedicated to the project</a:t>
            </a:r>
          </a:p>
          <a:p>
            <a:r>
              <a:rPr lang="en-US" sz="2800" dirty="0">
                <a:solidFill>
                  <a:srgbClr val="0D71BC"/>
                </a:solidFill>
                <a:latin typeface="Aril"/>
                <a:cs typeface="Aril"/>
              </a:rPr>
              <a:t>• The lead designer might conduct the research and also update the design</a:t>
            </a:r>
          </a:p>
          <a:p>
            <a:r>
              <a:rPr lang="en-US" sz="2800" dirty="0">
                <a:solidFill>
                  <a:srgbClr val="0D71BC"/>
                </a:solidFill>
                <a:latin typeface="Aril"/>
                <a:cs typeface="Aril"/>
              </a:rPr>
              <a:t>• Output = the product. Outputs are not always research artifacts — team often debriefs collaboratively and updates the designs to improve </a:t>
            </a:r>
            <a:r>
              <a:rPr lang="en-US" sz="2800" dirty="0" smtClean="0">
                <a:solidFill>
                  <a:srgbClr val="0D71BC"/>
                </a:solidFill>
                <a:latin typeface="Aril"/>
                <a:cs typeface="Aril"/>
              </a:rPr>
              <a:t>UX</a:t>
            </a:r>
            <a:endParaRPr lang="en-US" sz="2800" dirty="0">
              <a:solidFill>
                <a:srgbClr val="0D71BC"/>
              </a:solidFill>
              <a:latin typeface="Aril"/>
              <a:cs typeface="Aril"/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Integrated / Agile UX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78975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505590" y="2034527"/>
            <a:ext cx="3222335" cy="37003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D71BC"/>
                </a:solidFill>
              </a:rPr>
              <a:t>It depends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D71BC"/>
                </a:solidFill>
              </a:rPr>
              <a:t>One is better than none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D71BC"/>
                </a:solidFill>
              </a:rPr>
              <a:t>Between 3 and 8 is great*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D71BC"/>
                </a:solidFill>
              </a:rPr>
              <a:t>4 users identify about 80% of usability issues*</a:t>
            </a:r>
            <a:endParaRPr lang="en-US" sz="2400" dirty="0">
              <a:solidFill>
                <a:srgbClr val="0D71BC"/>
              </a:solidFill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32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How many people do we test with?</a:t>
            </a:r>
            <a:endParaRPr lang="en" sz="32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 descr="Screen Shot 2017-02-28 at 3.4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25" y="2034527"/>
            <a:ext cx="5265865" cy="3122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27925" y="5468928"/>
            <a:ext cx="4980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*</a:t>
            </a:r>
            <a:r>
              <a:rPr lang="en-US" dirty="0" smtClean="0">
                <a:solidFill>
                  <a:schemeClr val="tx2"/>
                </a:solidFill>
                <a:latin typeface="Source Sans Pro"/>
                <a:cs typeface="Source Sans Pro"/>
              </a:rPr>
              <a:t>Source: Nielsen</a:t>
            </a:r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Source Sans Pro"/>
                <a:cs typeface="Source Sans Pro"/>
              </a:rPr>
              <a:t>Normal</a:t>
            </a:r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Source Sans Pro"/>
                <a:cs typeface="Source Sans Pro"/>
              </a:rPr>
              <a:t>Group, 2000</a:t>
            </a:r>
          </a:p>
          <a:p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Source Sans Pro"/>
                <a:cs typeface="Source Sans Pro"/>
              </a:rPr>
              <a:t>www.nngroup.com</a:t>
            </a:r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Source Sans Pro"/>
                <a:cs typeface="Source Sans Pro"/>
              </a:rPr>
              <a:t>arEcles</a:t>
            </a:r>
            <a:r>
              <a:rPr lang="en-US" dirty="0">
                <a:solidFill>
                  <a:schemeClr val="tx2"/>
                </a:solidFill>
                <a:latin typeface="Source Sans Pro"/>
                <a:cs typeface="Source Sans Pro"/>
              </a:rPr>
              <a:t>/why­‐you-­only-­need­‐to‐test­‐with‐5­‐users</a:t>
            </a:r>
            <a:r>
              <a:rPr lang="en-US" dirty="0" smtClean="0">
                <a:solidFill>
                  <a:schemeClr val="tx2"/>
                </a:solidFill>
                <a:latin typeface="Source Sans Pro"/>
                <a:cs typeface="Source Sans Pro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9004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Plain language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" name="Picture 2" descr="The old exper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91" y="1673389"/>
            <a:ext cx="3505200" cy="48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The vets.gov exper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91" y="1632128"/>
            <a:ext cx="360045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45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0160121_14333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94" y="525572"/>
            <a:ext cx="5209956" cy="3907467"/>
          </a:xfrm>
          <a:prstGeom prst="rect">
            <a:avLst/>
          </a:prstGeom>
        </p:spPr>
      </p:pic>
      <p:pic>
        <p:nvPicPr>
          <p:cNvPr id="4" name="Picture 3" descr="IMG_20160121_13203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217" y="2944304"/>
            <a:ext cx="4871669" cy="3653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56307" y="494589"/>
            <a:ext cx="2748205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ct val="36666"/>
            </a:pPr>
            <a:r>
              <a:rPr lang="en-US" sz="4000" dirty="0" smtClean="0">
                <a:solidFill>
                  <a:schemeClr val="bg1"/>
                </a:solidFill>
                <a:latin typeface="Cambria"/>
                <a:ea typeface="Source Sans Pro"/>
                <a:cs typeface="Cambria"/>
                <a:sym typeface="Source Sans Pro"/>
              </a:rPr>
              <a:t>Design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36666"/>
            </a:pPr>
            <a:r>
              <a:rPr lang="en-US" sz="4000" dirty="0" smtClean="0">
                <a:solidFill>
                  <a:schemeClr val="bg1"/>
                </a:solidFill>
                <a:latin typeface="Cambria"/>
                <a:ea typeface="Source Sans Pro"/>
                <a:cs typeface="Cambria"/>
                <a:sym typeface="Source Sans Pro"/>
              </a:rPr>
              <a:t>with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36666"/>
            </a:pPr>
            <a:r>
              <a:rPr lang="en-US" sz="4000" dirty="0" smtClean="0">
                <a:solidFill>
                  <a:schemeClr val="bg1"/>
                </a:solidFill>
                <a:latin typeface="Cambria"/>
                <a:ea typeface="Source Sans Pro"/>
                <a:cs typeface="Cambria"/>
                <a:sym typeface="Source Sans Pro"/>
              </a:rPr>
              <a:t>users</a:t>
            </a:r>
            <a:endParaRPr lang="en-US" sz="4000" dirty="0">
              <a:solidFill>
                <a:schemeClr val="bg1"/>
              </a:solidFill>
              <a:latin typeface="Cambria"/>
              <a:ea typeface="Source Sans Pro"/>
              <a:cs typeface="Cambria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2736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3-02 at 3.3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3"/>
          <a:stretch/>
        </p:blipFill>
        <p:spPr>
          <a:xfrm>
            <a:off x="0" y="0"/>
            <a:ext cx="9144000" cy="5545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2005" y="6235201"/>
            <a:ext cx="2775119" cy="397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ea typeface="Times New Roman" panose="02020603050405020304" pitchFamily="18" charset="0"/>
                <a:hlinkClick r:id="rId4"/>
              </a:rPr>
              <a:t> https://www.vets.gov/scorecard/</a:t>
            </a:r>
            <a:endParaRPr lang="en-US" dirty="0">
              <a:solidFill>
                <a:schemeClr val="bg2"/>
              </a:solidFill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2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7"/>
          <p:cNvSpPr txBox="1">
            <a:spLocks noGrp="1"/>
          </p:cNvSpPr>
          <p:nvPr>
            <p:ph type="ctrTitle"/>
          </p:nvPr>
        </p:nvSpPr>
        <p:spPr>
          <a:xfrm>
            <a:off x="387900" y="1982526"/>
            <a:ext cx="7973400" cy="169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Vets.gov</a:t>
            </a:r>
            <a:r>
              <a:rPr lang="en-US" sz="4400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 login</a:t>
            </a:r>
            <a:endParaRPr lang="en" sz="44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Shape 368"/>
          <p:cNvSpPr txBox="1"/>
          <p:nvPr/>
        </p:nvSpPr>
        <p:spPr>
          <a:xfrm>
            <a:off x="442350" y="3791576"/>
            <a:ext cx="7042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n-US" sz="1800" b="1" dirty="0" smtClean="0">
                <a:solidFill>
                  <a:srgbClr val="FFFFFF"/>
                </a:solidFill>
                <a:ea typeface="Source Sans Pro"/>
                <a:sym typeface="Source Sans Pro"/>
              </a:rPr>
              <a:t>SECTION SUBTITLE</a:t>
            </a:r>
            <a:endParaRPr sz="1800" b="1" dirty="0">
              <a:solidFill>
                <a:srgbClr val="FFFFFF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E31C3D"/>
              </a:solidFill>
              <a:ea typeface="Source Sans Pro"/>
              <a:sym typeface="Source Sans Pro"/>
            </a:endParaRPr>
          </a:p>
        </p:txBody>
      </p:sp>
      <p:cxnSp>
        <p:nvCxnSpPr>
          <p:cNvPr id="7" name="Shape 369"/>
          <p:cNvCxnSpPr/>
          <p:nvPr/>
        </p:nvCxnSpPr>
        <p:spPr>
          <a:xfrm>
            <a:off x="518550" y="3715388"/>
            <a:ext cx="6706500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2474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580026" y="1182499"/>
            <a:ext cx="7674975" cy="53947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Agenda/ Overview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1028700" lvl="0" indent="-457200">
              <a:lnSpc>
                <a:spcPct val="115000"/>
              </a:lnSpc>
              <a:buSzPct val="100000"/>
              <a:buAutoNum type="arabicPeriod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Agenda 1</a:t>
            </a:r>
          </a:p>
          <a:p>
            <a:pPr marL="1028700" indent="-457200">
              <a:lnSpc>
                <a:spcPct val="115000"/>
              </a:lnSpc>
              <a:buSzPct val="100000"/>
              <a:buFontTx/>
              <a:buAutoNum type="arabicPeriod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Agenda 2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1028700" indent="-457200">
              <a:lnSpc>
                <a:spcPct val="115000"/>
              </a:lnSpc>
              <a:buSzPct val="100000"/>
              <a:buFontTx/>
              <a:buAutoNum type="arabicPeriod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Agenda </a:t>
            </a: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3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1028700" indent="-457200">
              <a:lnSpc>
                <a:spcPct val="115000"/>
              </a:lnSpc>
              <a:buSzPct val="100000"/>
              <a:buFontTx/>
              <a:buAutoNum type="arabicPeriod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Agenda </a:t>
            </a: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4</a:t>
            </a:r>
          </a:p>
          <a:p>
            <a:pPr marL="571500">
              <a:lnSpc>
                <a:spcPct val="115000"/>
              </a:lnSpc>
              <a:buSzPct val="100000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…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1028700" lvl="0" indent="-457200">
              <a:lnSpc>
                <a:spcPct val="115000"/>
              </a:lnSpc>
              <a:buSzPct val="100000"/>
              <a:buAutoNum type="arabicPeriod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6969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1688361"/>
            <a:ext cx="8223788" cy="4251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Veteran-owned small business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Accredited by the GSA Federal Identity and Credential Access Management (FICAM) to issue credentials in alignment with Federal Standards for the Federal Government at Levels of Assurance (</a:t>
            </a:r>
            <a:r>
              <a:rPr lang="en-US" sz="2200" dirty="0" err="1">
                <a:solidFill>
                  <a:schemeClr val="bg2"/>
                </a:solidFill>
              </a:rPr>
              <a:t>LoA</a:t>
            </a:r>
            <a:r>
              <a:rPr lang="en-US" sz="2200" dirty="0">
                <a:solidFill>
                  <a:schemeClr val="bg2"/>
                </a:solidFill>
              </a:rPr>
              <a:t>) 1, 2 and 3 per NIST 800-63-2.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Provides a service for users to prove their legal identity </a:t>
            </a:r>
          </a:p>
          <a:p>
            <a:pPr marL="2857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Can begin the process fresh or by using other FICAM accredited logins such as DS Logon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What is </a:t>
            </a:r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ID.me</a:t>
            </a:r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?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89515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1688361"/>
            <a:ext cx="8223788" cy="4251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Veteran-owned small business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Accredited by the GSA Federal Identity and Credential Access Management (FICAM) to issue credentials in alignment with Federal Standards for the Federal Government at Levels of Assurance (</a:t>
            </a:r>
            <a:r>
              <a:rPr lang="en-US" sz="2200" dirty="0" err="1">
                <a:solidFill>
                  <a:schemeClr val="bg2"/>
                </a:solidFill>
              </a:rPr>
              <a:t>LoA</a:t>
            </a:r>
            <a:r>
              <a:rPr lang="en-US" sz="2200" dirty="0">
                <a:solidFill>
                  <a:schemeClr val="bg2"/>
                </a:solidFill>
              </a:rPr>
              <a:t>) 1, 2 and 3 per NIST 800-63-2.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Provides a service for users to prove their legal identity </a:t>
            </a:r>
          </a:p>
          <a:p>
            <a:pPr marL="2857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Can begin the process fresh or by using other FICAM accredited logins such as DS Logon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 dirty="0">
              <a:solidFill>
                <a:schemeClr val="bg2"/>
              </a:solidFill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What is </a:t>
            </a:r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ID.me</a:t>
            </a:r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?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90899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1688361"/>
            <a:ext cx="8223788" cy="4251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 err="1">
                <a:solidFill>
                  <a:srgbClr val="0D71BC"/>
                </a:solidFill>
              </a:rPr>
              <a:t>Vets.gov</a:t>
            </a:r>
            <a:r>
              <a:rPr lang="en-US" sz="2200" dirty="0">
                <a:solidFill>
                  <a:srgbClr val="0D71BC"/>
                </a:solidFill>
              </a:rPr>
              <a:t> uses </a:t>
            </a:r>
            <a:r>
              <a:rPr lang="en-US" sz="2200" dirty="0" err="1">
                <a:solidFill>
                  <a:srgbClr val="0D71BC"/>
                </a:solidFill>
              </a:rPr>
              <a:t>ID.me</a:t>
            </a:r>
            <a:r>
              <a:rPr lang="en-US" sz="2200" dirty="0">
                <a:solidFill>
                  <a:srgbClr val="0D71BC"/>
                </a:solidFill>
              </a:rPr>
              <a:t> to provide valid and verified attributes about a user:</a:t>
            </a:r>
          </a:p>
          <a:p>
            <a:pPr marL="2857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71BC"/>
                </a:solidFill>
              </a:rPr>
              <a:t>First Name, Last Name, Gender, Birthdate, SSN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71BC"/>
                </a:solidFill>
              </a:rPr>
              <a:t>These attributes are used to produce a match of the user within the Master Veteran Index (MVI)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71BC"/>
                </a:solidFill>
              </a:rPr>
              <a:t>MVI provides correlation IDs for VA systems</a:t>
            </a: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How does </a:t>
            </a:r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Vets.gov</a:t>
            </a:r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 use </a:t>
            </a:r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ID.me</a:t>
            </a:r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?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6211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1641891"/>
            <a:ext cx="8223788" cy="4251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D71BC"/>
                </a:solidFill>
              </a:rPr>
              <a:t>LOA 1</a:t>
            </a:r>
            <a:r>
              <a:rPr lang="en-US" sz="2200" dirty="0">
                <a:solidFill>
                  <a:srgbClr val="0D71BC"/>
                </a:solidFill>
              </a:rPr>
              <a:t>: No confidence in the identity’s validity. 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D71BC"/>
                </a:solidFill>
              </a:rPr>
              <a:t>No identity </a:t>
            </a:r>
            <a:r>
              <a:rPr lang="en-US" sz="2200" dirty="0" smtClean="0">
                <a:solidFill>
                  <a:srgbClr val="0D71BC"/>
                </a:solidFill>
              </a:rPr>
              <a:t>proofing</a:t>
            </a:r>
            <a:endParaRPr lang="en-US" sz="2200" dirty="0">
              <a:solidFill>
                <a:srgbClr val="0D71B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D71BC"/>
                </a:solidFill>
              </a:rPr>
              <a:t>LOA 2</a:t>
            </a:r>
            <a:r>
              <a:rPr lang="en-US" sz="2200" dirty="0">
                <a:solidFill>
                  <a:srgbClr val="0D71BC"/>
                </a:solidFill>
              </a:rPr>
              <a:t>: Some confidence in the identity’s validity. 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D71BC"/>
                </a:solidFill>
              </a:rPr>
              <a:t>Government-issued </a:t>
            </a:r>
            <a:r>
              <a:rPr lang="en-US" sz="2200" dirty="0" smtClean="0">
                <a:solidFill>
                  <a:srgbClr val="0D71BC"/>
                </a:solidFill>
              </a:rPr>
              <a:t>ID</a:t>
            </a:r>
            <a:endParaRPr lang="en-US" sz="2200" dirty="0">
              <a:solidFill>
                <a:srgbClr val="0D71B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D71BC"/>
                </a:solidFill>
              </a:rPr>
              <a:t>LOA 3</a:t>
            </a:r>
            <a:r>
              <a:rPr lang="en-US" sz="2200" dirty="0">
                <a:solidFill>
                  <a:srgbClr val="0D71BC"/>
                </a:solidFill>
              </a:rPr>
              <a:t>: High confidence in the identity’s validity. 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D71BC"/>
                </a:solidFill>
              </a:rPr>
              <a:t>Government-issued ID + remote multifactor </a:t>
            </a:r>
            <a:r>
              <a:rPr lang="en-US" sz="2200" dirty="0" err="1" smtClean="0">
                <a:solidFill>
                  <a:srgbClr val="0D71BC"/>
                </a:solidFill>
              </a:rPr>
              <a:t>auth</a:t>
            </a:r>
            <a:endParaRPr lang="en-US" sz="2200" dirty="0">
              <a:solidFill>
                <a:srgbClr val="0D71BC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D71BC"/>
                </a:solidFill>
              </a:rPr>
              <a:t>LOA 4</a:t>
            </a:r>
            <a:r>
              <a:rPr lang="en-US" sz="2200" dirty="0">
                <a:solidFill>
                  <a:srgbClr val="0D71BC"/>
                </a:solidFill>
              </a:rPr>
              <a:t>: Very high confidence in the identity’s validity.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solidFill>
                  <a:srgbClr val="0D71BC"/>
                </a:solidFill>
              </a:rPr>
              <a:t>LOA3 + captured biometric data</a:t>
            </a:r>
          </a:p>
          <a:p>
            <a:pPr>
              <a:lnSpc>
                <a:spcPct val="150000"/>
              </a:lnSpc>
            </a:pPr>
            <a:endParaRPr lang="en-US" sz="2200" dirty="0">
              <a:solidFill>
                <a:srgbClr val="0D71BC"/>
              </a:solidFill>
            </a:endParaRP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Levels of Assurance 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209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1688361"/>
            <a:ext cx="8223788" cy="4251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err="1">
                <a:solidFill>
                  <a:srgbClr val="0D71BC"/>
                </a:solidFill>
              </a:rPr>
              <a:t>Vets.gov</a:t>
            </a:r>
            <a:r>
              <a:rPr lang="en-US" sz="2200" dirty="0">
                <a:solidFill>
                  <a:srgbClr val="0D71BC"/>
                </a:solidFill>
              </a:rPr>
              <a:t> </a:t>
            </a:r>
            <a:r>
              <a:rPr lang="en-US" sz="2200" b="1" dirty="0">
                <a:solidFill>
                  <a:srgbClr val="0D71BC"/>
                </a:solidFill>
              </a:rPr>
              <a:t>is</a:t>
            </a:r>
            <a:r>
              <a:rPr lang="en-US" sz="2200" dirty="0">
                <a:solidFill>
                  <a:srgbClr val="0D71BC"/>
                </a:solidFill>
              </a:rPr>
              <a:t> </a:t>
            </a:r>
            <a:r>
              <a:rPr lang="en-US" sz="2200" b="1" dirty="0">
                <a:solidFill>
                  <a:srgbClr val="0D71BC"/>
                </a:solidFill>
              </a:rPr>
              <a:t>not</a:t>
            </a:r>
            <a:r>
              <a:rPr lang="en-US" sz="2200" dirty="0">
                <a:solidFill>
                  <a:srgbClr val="0D71BC"/>
                </a:solidFill>
              </a:rPr>
              <a:t> a system of record.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err="1">
                <a:solidFill>
                  <a:srgbClr val="0D71BC"/>
                </a:solidFill>
              </a:rPr>
              <a:t>Vets.gov</a:t>
            </a:r>
            <a:r>
              <a:rPr lang="en-US" sz="2200" dirty="0">
                <a:solidFill>
                  <a:srgbClr val="0D71BC"/>
                </a:solidFill>
              </a:rPr>
              <a:t> </a:t>
            </a:r>
            <a:r>
              <a:rPr lang="en-US" sz="2200" b="1" dirty="0">
                <a:solidFill>
                  <a:srgbClr val="0D71BC"/>
                </a:solidFill>
              </a:rPr>
              <a:t>does</a:t>
            </a:r>
            <a:r>
              <a:rPr lang="en-US" sz="2200" dirty="0">
                <a:solidFill>
                  <a:srgbClr val="0D71BC"/>
                </a:solidFill>
              </a:rPr>
              <a:t> </a:t>
            </a:r>
            <a:r>
              <a:rPr lang="en-US" sz="2200" b="1" dirty="0">
                <a:solidFill>
                  <a:srgbClr val="0D71BC"/>
                </a:solidFill>
              </a:rPr>
              <a:t>not </a:t>
            </a:r>
            <a:r>
              <a:rPr lang="en-US" sz="2200" dirty="0">
                <a:solidFill>
                  <a:srgbClr val="0D71BC"/>
                </a:solidFill>
              </a:rPr>
              <a:t>maintain a database of users.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err="1">
                <a:solidFill>
                  <a:srgbClr val="0D71BC"/>
                </a:solidFill>
              </a:rPr>
              <a:t>ID.me</a:t>
            </a:r>
            <a:r>
              <a:rPr lang="en-US" sz="2200" dirty="0">
                <a:solidFill>
                  <a:srgbClr val="0D71BC"/>
                </a:solidFill>
              </a:rPr>
              <a:t> </a:t>
            </a:r>
            <a:r>
              <a:rPr lang="en-US" sz="2200" b="1" dirty="0">
                <a:solidFill>
                  <a:srgbClr val="0D71BC"/>
                </a:solidFill>
              </a:rPr>
              <a:t>does</a:t>
            </a:r>
            <a:r>
              <a:rPr lang="en-US" sz="2200" dirty="0">
                <a:solidFill>
                  <a:srgbClr val="0D71BC"/>
                </a:solidFill>
              </a:rPr>
              <a:t> maintain a database of users.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D71BC"/>
                </a:solidFill>
              </a:rPr>
              <a:t>However, the authoritative data source for veterans remains the Master Veteran Index (MVI).</a:t>
            </a: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Record retention 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9281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p_id.me_use_cas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7997"/>
            <a:ext cx="9144000" cy="4317697"/>
          </a:xfrm>
          <a:prstGeom prst="rect">
            <a:avLst/>
          </a:prstGeom>
        </p:spPr>
      </p:pic>
      <p:sp>
        <p:nvSpPr>
          <p:cNvPr id="6" name="Shape 399"/>
          <p:cNvSpPr txBox="1">
            <a:spLocks noGrp="1"/>
          </p:cNvSpPr>
          <p:nvPr>
            <p:ph type="body" idx="1"/>
          </p:nvPr>
        </p:nvSpPr>
        <p:spPr>
          <a:xfrm>
            <a:off x="441283" y="1421926"/>
            <a:ext cx="7981005" cy="61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dirty="0" smtClean="0">
                <a:solidFill>
                  <a:srgbClr val="0D71BC"/>
                </a:solidFill>
                <a:ea typeface="Source Sans Pro"/>
                <a:sym typeface="Source Sans Pro"/>
              </a:rPr>
              <a:t>Our team mapped </a:t>
            </a:r>
            <a:r>
              <a:rPr lang="en-US" sz="2200" dirty="0">
                <a:solidFill>
                  <a:srgbClr val="0D71BC"/>
                </a:solidFill>
                <a:ea typeface="Source Sans Pro"/>
                <a:sym typeface="Source Sans Pro"/>
              </a:rPr>
              <a:t>out </a:t>
            </a:r>
            <a:r>
              <a:rPr lang="en-US" sz="2200" dirty="0" err="1">
                <a:solidFill>
                  <a:srgbClr val="0D71BC"/>
                </a:solidFill>
                <a:ea typeface="Source Sans Pro"/>
                <a:sym typeface="Source Sans Pro"/>
              </a:rPr>
              <a:t>ID.me</a:t>
            </a:r>
            <a:r>
              <a:rPr lang="en-US" sz="2200" dirty="0">
                <a:solidFill>
                  <a:srgbClr val="0D71BC"/>
                </a:solidFill>
                <a:ea typeface="Source Sans Pro"/>
                <a:sym typeface="Source Sans Pro"/>
              </a:rPr>
              <a:t> authentication steps and where different users may </a:t>
            </a:r>
            <a:r>
              <a:rPr lang="en-US" sz="2200" dirty="0" smtClean="0">
                <a:solidFill>
                  <a:srgbClr val="0D71BC"/>
                </a:solidFill>
                <a:ea typeface="Source Sans Pro"/>
                <a:sym typeface="Source Sans Pro"/>
              </a:rPr>
              <a:t>fail.</a:t>
            </a:r>
            <a:endParaRPr lang="en-US" sz="2200" dirty="0">
              <a:solidFill>
                <a:srgbClr val="0D71BC"/>
              </a:solidFill>
            </a:endParaRPr>
          </a:p>
        </p:txBody>
      </p:sp>
      <p:sp>
        <p:nvSpPr>
          <p:cNvPr id="7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Current Status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8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9661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7"/>
          <p:cNvSpPr txBox="1">
            <a:spLocks noGrp="1"/>
          </p:cNvSpPr>
          <p:nvPr>
            <p:ph type="ctrTitle"/>
          </p:nvPr>
        </p:nvSpPr>
        <p:spPr>
          <a:xfrm>
            <a:off x="387900" y="1982526"/>
            <a:ext cx="7973400" cy="169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 dirty="0" smtClean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Discovery</a:t>
            </a:r>
            <a:endParaRPr lang="en" sz="4400" dirty="0">
              <a:solidFill>
                <a:schemeClr val="bg1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sp>
        <p:nvSpPr>
          <p:cNvPr id="6" name="Shape 368"/>
          <p:cNvSpPr txBox="1"/>
          <p:nvPr/>
        </p:nvSpPr>
        <p:spPr>
          <a:xfrm>
            <a:off x="442350" y="3791576"/>
            <a:ext cx="7042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n-US" sz="1800" b="1" dirty="0" smtClean="0">
                <a:solidFill>
                  <a:srgbClr val="FFFFFF"/>
                </a:solidFill>
                <a:ea typeface="Source Sans Pro"/>
                <a:sym typeface="Source Sans Pro"/>
              </a:rPr>
              <a:t>SECTION SUBTITLE</a:t>
            </a:r>
            <a:endParaRPr sz="1800" b="1" dirty="0" smtClean="0">
              <a:solidFill>
                <a:srgbClr val="FFFFFF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E31C3D"/>
              </a:solidFill>
              <a:ea typeface="Source Sans Pro"/>
              <a:sym typeface="Source Sans Pro"/>
            </a:endParaRPr>
          </a:p>
        </p:txBody>
      </p:sp>
      <p:cxnSp>
        <p:nvCxnSpPr>
          <p:cNvPr id="7" name="Shape 369"/>
          <p:cNvCxnSpPr/>
          <p:nvPr/>
        </p:nvCxnSpPr>
        <p:spPr>
          <a:xfrm>
            <a:off x="518550" y="3715388"/>
            <a:ext cx="6706500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4153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6728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A single big </a:t>
            </a:r>
            <a:r>
              <a:rPr lang="en-US" sz="4800" dirty="0" smtClean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statement.</a:t>
            </a:r>
            <a:endParaRPr lang="en-US" sz="48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2145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Content Overview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914400" lvl="0" indent="-342900">
              <a:lnSpc>
                <a:spcPct val="115000"/>
              </a:lnSpc>
              <a:buSzPct val="100000"/>
              <a:buFont typeface="Wingdings" charset="2"/>
              <a:buAutoNum type="arabicPlain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Discovery Sprint Team</a:t>
            </a:r>
          </a:p>
          <a:p>
            <a:pPr marL="914400" lvl="0" indent="-342900">
              <a:lnSpc>
                <a:spcPct val="115000"/>
              </a:lnSpc>
              <a:buSzPct val="100000"/>
              <a:buFont typeface="Wingdings" charset="2"/>
              <a:buAutoNum type="arabicPlain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Who We’ve Talked to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914400" lvl="0" indent="-342900">
              <a:lnSpc>
                <a:spcPct val="115000"/>
              </a:lnSpc>
              <a:buSzPct val="100000"/>
              <a:buFont typeface="Wingdings" charset="2"/>
              <a:buAutoNum type="arabicPlain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What We </a:t>
            </a: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D</a:t>
            </a: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id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914400" lvl="0" indent="-342900">
              <a:lnSpc>
                <a:spcPct val="115000"/>
              </a:lnSpc>
              <a:buSzPct val="100000"/>
              <a:buFont typeface="Wingdings" charset="2"/>
              <a:buAutoNum type="arabicPlain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What We Learned</a:t>
            </a:r>
          </a:p>
          <a:p>
            <a:pPr marL="914400" lvl="0" indent="-342900">
              <a:lnSpc>
                <a:spcPct val="115000"/>
              </a:lnSpc>
              <a:buSzPct val="100000"/>
              <a:buFont typeface="Wingdings" charset="2"/>
              <a:buAutoNum type="arabicPlain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Next Steps/ Recommendations</a:t>
            </a:r>
          </a:p>
          <a:p>
            <a:pPr marL="571500" lvl="0">
              <a:lnSpc>
                <a:spcPct val="115000"/>
              </a:lnSpc>
              <a:buSzPct val="100000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…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7564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9"/>
          <p:cNvSpPr txBox="1">
            <a:spLocks/>
          </p:cNvSpPr>
          <p:nvPr/>
        </p:nvSpPr>
        <p:spPr>
          <a:xfrm>
            <a:off x="620384" y="787605"/>
            <a:ext cx="6053100" cy="6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b="1" smtClean="0">
                <a:solidFill>
                  <a:srgbClr val="0D71BC"/>
                </a:solidFill>
                <a:ea typeface="Source Sans Pro"/>
                <a:sym typeface="Source Sans Pro"/>
              </a:rPr>
              <a:t>1. DISCOVERY SPRINT TEAM</a:t>
            </a:r>
            <a:endParaRPr lang="en" sz="1200" b="1" dirty="0">
              <a:solidFill>
                <a:srgbClr val="0D71BC"/>
              </a:solidFill>
              <a:ea typeface="Source Sans Pro"/>
              <a:sym typeface="Source Sans Pro"/>
            </a:endParaRPr>
          </a:p>
        </p:txBody>
      </p:sp>
      <p:sp>
        <p:nvSpPr>
          <p:cNvPr id="7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[Sprint Team Name/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914400" lvl="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lvl="0" indent="-342900">
              <a:lnSpc>
                <a:spcPct val="115000"/>
              </a:lnSpc>
              <a:buSzPct val="100000"/>
              <a:buFont typeface="Arial"/>
              <a:buChar char="•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783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67"/>
          <p:cNvSpPr txBox="1">
            <a:spLocks noGrp="1"/>
          </p:cNvSpPr>
          <p:nvPr>
            <p:ph type="ctrTitle"/>
          </p:nvPr>
        </p:nvSpPr>
        <p:spPr>
          <a:xfrm>
            <a:off x="387900" y="1982526"/>
            <a:ext cx="7973400" cy="169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 dirty="0" smtClean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Who we are</a:t>
            </a:r>
            <a:endParaRPr lang="en" sz="4400" dirty="0">
              <a:solidFill>
                <a:schemeClr val="bg1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sp>
        <p:nvSpPr>
          <p:cNvPr id="6" name="Shape 368"/>
          <p:cNvSpPr txBox="1"/>
          <p:nvPr/>
        </p:nvSpPr>
        <p:spPr>
          <a:xfrm>
            <a:off x="442350" y="3791576"/>
            <a:ext cx="70428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n-US" sz="1800" b="1" dirty="0" smtClean="0">
                <a:solidFill>
                  <a:srgbClr val="FFFFFF"/>
                </a:solidFill>
                <a:ea typeface="Source Sans Pro"/>
                <a:sym typeface="Source Sans Pro"/>
              </a:rPr>
              <a:t>SECTION SUBTITLE</a:t>
            </a:r>
            <a:endParaRPr sz="1800" b="1" dirty="0">
              <a:solidFill>
                <a:srgbClr val="FFFFFF"/>
              </a:solidFill>
              <a:ea typeface="Source Sans Pro"/>
              <a:sym typeface="Source Sans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b="1" dirty="0">
              <a:solidFill>
                <a:srgbClr val="E31C3D"/>
              </a:solidFill>
              <a:ea typeface="Source Sans Pro"/>
              <a:sym typeface="Source Sans Pro"/>
            </a:endParaRPr>
          </a:p>
        </p:txBody>
      </p:sp>
      <p:cxnSp>
        <p:nvCxnSpPr>
          <p:cNvPr id="7" name="Shape 369"/>
          <p:cNvCxnSpPr/>
          <p:nvPr/>
        </p:nvCxnSpPr>
        <p:spPr>
          <a:xfrm>
            <a:off x="518550" y="3715388"/>
            <a:ext cx="6706500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2206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9"/>
          <p:cNvSpPr txBox="1">
            <a:spLocks noGrp="1"/>
          </p:cNvSpPr>
          <p:nvPr>
            <p:ph type="body" idx="1"/>
          </p:nvPr>
        </p:nvSpPr>
        <p:spPr>
          <a:xfrm>
            <a:off x="620384" y="787605"/>
            <a:ext cx="6053100" cy="61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D71BC"/>
                </a:solidFill>
                <a:ea typeface="Source Sans Pro"/>
                <a:sym typeface="Source Sans Pro"/>
              </a:rPr>
              <a:t>2</a:t>
            </a:r>
            <a:r>
              <a:rPr lang="en-US" sz="12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. WHO WE’VE TALKED TO </a:t>
            </a:r>
            <a:endParaRPr lang="en" sz="1200" b="1" dirty="0">
              <a:solidFill>
                <a:srgbClr val="0D71BC"/>
              </a:solidFill>
              <a:ea typeface="Source Sans Pro"/>
              <a:sym typeface="Source Sans Pro"/>
            </a:endParaRPr>
          </a:p>
        </p:txBody>
      </p:sp>
      <p:sp>
        <p:nvSpPr>
          <p:cNvPr id="7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[Key Stakeholders/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914400" lvl="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</a:t>
            </a: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Role</a:t>
            </a:r>
          </a:p>
          <a:p>
            <a:pPr marL="914400" lvl="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First </a:t>
            </a: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name Last name – Title/ </a:t>
            </a: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Role</a:t>
            </a:r>
          </a:p>
          <a:p>
            <a:pPr marL="91440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indent="-342900">
              <a:lnSpc>
                <a:spcPct val="115000"/>
              </a:lnSpc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First name Last name – Title/ Role</a:t>
            </a:r>
          </a:p>
          <a:p>
            <a:pPr marL="914400" lvl="0" indent="-342900">
              <a:lnSpc>
                <a:spcPct val="115000"/>
              </a:lnSpc>
              <a:buSzPct val="100000"/>
              <a:buFont typeface="Arial"/>
              <a:buChar char="•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3892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9"/>
          <p:cNvSpPr txBox="1">
            <a:spLocks/>
          </p:cNvSpPr>
          <p:nvPr/>
        </p:nvSpPr>
        <p:spPr>
          <a:xfrm>
            <a:off x="620384" y="787605"/>
            <a:ext cx="6053100" cy="6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b="1" smtClean="0">
                <a:solidFill>
                  <a:srgbClr val="0D71BC"/>
                </a:solidFill>
                <a:latin typeface="Aril"/>
                <a:ea typeface="Source Sans Pro"/>
                <a:cs typeface="Aril"/>
                <a:sym typeface="Source Sans Pro"/>
              </a:rPr>
              <a:t>3. WHAT WE DID</a:t>
            </a:r>
            <a:endParaRPr lang="en" sz="1200" b="1" dirty="0">
              <a:solidFill>
                <a:srgbClr val="0D71BC"/>
              </a:solidFill>
              <a:latin typeface="Aril"/>
              <a:ea typeface="Source Sans Pro"/>
              <a:cs typeface="Aril"/>
              <a:sym typeface="Source Sans Pro"/>
            </a:endParaRPr>
          </a:p>
        </p:txBody>
      </p:sp>
      <p:sp>
        <p:nvSpPr>
          <p:cNvPr id="7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latin typeface="Aril"/>
                <a:ea typeface="Source Sans Pro"/>
                <a:cs typeface="Aril"/>
                <a:sym typeface="Source Sans Pro"/>
              </a:rPr>
              <a:t>[Caption/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latin typeface="Aril"/>
              <a:ea typeface="Source Sans Pro"/>
              <a:cs typeface="Aril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r>
              <a:rPr lang="en-US" sz="2400" dirty="0">
                <a:solidFill>
                  <a:srgbClr val="464446"/>
                </a:solidFill>
                <a:latin typeface="Aril"/>
                <a:ea typeface="Source Sans Pro"/>
                <a:cs typeface="Aril"/>
                <a:sym typeface="Source Sans Pro"/>
              </a:rPr>
              <a:t>[Insert Text…]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latin typeface="Aril"/>
              <a:ea typeface="Source Sans Pro"/>
              <a:cs typeface="Aril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4259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9"/>
          <p:cNvSpPr txBox="1">
            <a:spLocks/>
          </p:cNvSpPr>
          <p:nvPr/>
        </p:nvSpPr>
        <p:spPr>
          <a:xfrm>
            <a:off x="620384" y="787605"/>
            <a:ext cx="6053100" cy="6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b="1" smtClean="0">
                <a:solidFill>
                  <a:srgbClr val="0D71BC"/>
                </a:solidFill>
                <a:latin typeface="Aril"/>
                <a:ea typeface="Source Sans Pro"/>
                <a:cs typeface="Aril"/>
                <a:sym typeface="Source Sans Pro"/>
              </a:rPr>
              <a:t>4. WHAT WE LEARNED</a:t>
            </a:r>
            <a:endParaRPr lang="en" sz="1200" b="1" dirty="0">
              <a:solidFill>
                <a:srgbClr val="0D71BC"/>
              </a:solidFill>
              <a:latin typeface="Aril"/>
              <a:ea typeface="Source Sans Pro"/>
              <a:cs typeface="Aril"/>
              <a:sym typeface="Source Sans Pro"/>
            </a:endParaRPr>
          </a:p>
        </p:txBody>
      </p:sp>
      <p:sp>
        <p:nvSpPr>
          <p:cNvPr id="7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latin typeface="Aril"/>
                <a:ea typeface="Source Sans Pro"/>
                <a:cs typeface="Aril"/>
                <a:sym typeface="Source Sans Pro"/>
              </a:rPr>
              <a:t>[Caption/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latin typeface="Aril"/>
              <a:ea typeface="Source Sans Pro"/>
              <a:cs typeface="Aril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r>
              <a:rPr lang="en-US" sz="2400" dirty="0">
                <a:solidFill>
                  <a:srgbClr val="464446"/>
                </a:solidFill>
                <a:latin typeface="Aril"/>
                <a:ea typeface="Source Sans Pro"/>
                <a:cs typeface="Aril"/>
                <a:sym typeface="Source Sans Pro"/>
              </a:rPr>
              <a:t>[Insert Text…]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latin typeface="Aril"/>
              <a:ea typeface="Source Sans Pro"/>
              <a:cs typeface="Aril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9398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9"/>
          <p:cNvSpPr txBox="1">
            <a:spLocks/>
          </p:cNvSpPr>
          <p:nvPr/>
        </p:nvSpPr>
        <p:spPr>
          <a:xfrm>
            <a:off x="620384" y="787605"/>
            <a:ext cx="6053100" cy="6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0"/>
              </a:spcAft>
            </a:pPr>
            <a:r>
              <a:rPr lang="en-US" sz="1200" b="1" smtClean="0">
                <a:solidFill>
                  <a:srgbClr val="0D71BC"/>
                </a:solidFill>
                <a:ea typeface="Source Sans Pro"/>
                <a:sym typeface="Source Sans Pro"/>
              </a:rPr>
              <a:t>5. NEXT STEPS/ RECOMMENDATIONS</a:t>
            </a:r>
            <a:endParaRPr lang="en" sz="1200" b="1" dirty="0">
              <a:solidFill>
                <a:srgbClr val="0D71BC"/>
              </a:solidFill>
              <a:ea typeface="Source Sans Pro"/>
              <a:sym typeface="Source Sans Pro"/>
            </a:endParaRPr>
          </a:p>
        </p:txBody>
      </p:sp>
      <p:sp>
        <p:nvSpPr>
          <p:cNvPr id="7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rgbClr val="0D71BC"/>
                </a:solidFill>
                <a:ea typeface="Source Sans Pro"/>
                <a:sym typeface="Source Sans Pro"/>
              </a:rPr>
              <a:t>[Caption/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r>
              <a:rPr lang="en-US" sz="2400" dirty="0">
                <a:solidFill>
                  <a:srgbClr val="464446"/>
                </a:solidFill>
                <a:ea typeface="Source Sans Pro"/>
                <a:sym typeface="Source Sans Pro"/>
              </a:rPr>
              <a:t>[Insert Text…]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4540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98"/>
          <p:cNvSpPr txBox="1"/>
          <p:nvPr/>
        </p:nvSpPr>
        <p:spPr>
          <a:xfrm>
            <a:off x="580024" y="1182499"/>
            <a:ext cx="7674975" cy="4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 dirty="0" smtClean="0">
                <a:solidFill>
                  <a:schemeClr val="bg1"/>
                </a:solidFill>
                <a:ea typeface="Source Sans Pro"/>
                <a:sym typeface="Source Sans Pro"/>
              </a:rPr>
              <a:t>[Caption/ Title…]</a:t>
            </a: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 smtClean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r>
              <a:rPr lang="en-US" sz="2400" dirty="0" smtClean="0">
                <a:solidFill>
                  <a:srgbClr val="464446"/>
                </a:solidFill>
                <a:ea typeface="Source Sans Pro"/>
                <a:sym typeface="Source Sans Pro"/>
              </a:rPr>
              <a:t>[Insert images…]</a:t>
            </a: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  <a:p>
            <a:pPr marL="571500" lvl="0">
              <a:lnSpc>
                <a:spcPct val="115000"/>
              </a:lnSpc>
              <a:buSzPct val="100000"/>
            </a:pPr>
            <a:endParaRPr lang="en-US" sz="2400" dirty="0">
              <a:solidFill>
                <a:srgbClr val="464446"/>
              </a:solidFill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9103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387902" y="2190683"/>
            <a:ext cx="8359239" cy="15643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800" dirty="0" smtClean="0">
                <a:solidFill>
                  <a:schemeClr val="bg1"/>
                </a:solidFill>
                <a:latin typeface="Cambria"/>
                <a:ea typeface="Merriweather"/>
                <a:cs typeface="Cambria"/>
                <a:sym typeface="Merriweather"/>
              </a:rPr>
              <a:t>Feedback / Discussion</a:t>
            </a:r>
            <a:endParaRPr lang="en" sz="4800" b="1" dirty="0">
              <a:solidFill>
                <a:schemeClr val="bg1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7779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67"/>
          <p:cNvSpPr txBox="1">
            <a:spLocks/>
          </p:cNvSpPr>
          <p:nvPr/>
        </p:nvSpPr>
        <p:spPr>
          <a:xfrm>
            <a:off x="387899" y="3204501"/>
            <a:ext cx="8359239" cy="9555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5000" dirty="0" smtClean="0">
                <a:solidFill>
                  <a:schemeClr val="bg2"/>
                </a:solidFill>
                <a:latin typeface="Cambria"/>
                <a:ea typeface="Merriweather"/>
                <a:cs typeface="Cambria"/>
                <a:sym typeface="Merriweather"/>
              </a:rPr>
              <a:t>Thank you.</a:t>
            </a:r>
            <a:endParaRPr lang="en" sz="5000" dirty="0">
              <a:solidFill>
                <a:schemeClr val="bg2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7270" y="4430043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61111"/>
            </a:pPr>
            <a:r>
              <a:rPr lang="en-US" b="1" dirty="0" err="1" smtClean="0">
                <a:solidFill>
                  <a:schemeClr val="tx2"/>
                </a:solidFill>
                <a:ea typeface="Source Sans Pro"/>
                <a:sym typeface="Source Sans Pro"/>
              </a:rPr>
              <a:t>yourname@emailaddress.gov</a:t>
            </a:r>
            <a:endParaRPr lang="en-US" b="1" dirty="0" smtClean="0">
              <a:solidFill>
                <a:schemeClr val="tx2"/>
              </a:solidFill>
              <a:ea typeface="Source Sans Pro"/>
              <a:sym typeface="Source Sans Pro"/>
            </a:endParaRPr>
          </a:p>
          <a:p>
            <a:pPr lvl="0" algn="ctr">
              <a:buClr>
                <a:schemeClr val="dk1"/>
              </a:buClr>
              <a:buSzPct val="61111"/>
            </a:pPr>
            <a:endParaRPr lang="en-US" b="1" dirty="0">
              <a:solidFill>
                <a:schemeClr val="tx2"/>
              </a:solidFill>
              <a:ea typeface="Source Sans Pro"/>
              <a:sym typeface="Source Sans Pro"/>
            </a:endParaRPr>
          </a:p>
        </p:txBody>
      </p:sp>
      <p:pic>
        <p:nvPicPr>
          <p:cNvPr id="6" name="Picture 5" descr="dsva_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>
          <a:xfrm>
            <a:off x="3467785" y="1512115"/>
            <a:ext cx="2205208" cy="13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6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DSC01170-small-filtered.jpe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96"/>
            <a:ext cx="9144000" cy="6858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/>
          <p:cNvPicPr>
            <a:picLocks noChangeAspect="1"/>
          </p:cNvPicPr>
          <p:nvPr/>
        </p:nvPicPr>
        <p:blipFill>
          <a:blip r:embed="rId4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969" y="1587681"/>
            <a:ext cx="3548063" cy="3548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81309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mall-Biz-Administratio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186" y="3365837"/>
            <a:ext cx="1326439" cy="1326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2000px-US-DeptOfEducation-Seal.svg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9125" y="1673105"/>
            <a:ext cx="1324450" cy="132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2000px-US-DeptOfHHS-Seal.svg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022" y="3366364"/>
            <a:ext cx="1324450" cy="132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Homeland-Security-Seal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54" y="1673105"/>
            <a:ext cx="1324450" cy="132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eal_of_the_United_States_Department_of_State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98" y="1673105"/>
            <a:ext cx="1324450" cy="132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United_States_Department_of_Defense_Seal.svg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286" y="3366364"/>
            <a:ext cx="1325776" cy="1324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va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747" y="1673105"/>
            <a:ext cx="1326439" cy="13244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38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3-02 at 3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17987"/>
          </a:xfrm>
          <a:prstGeom prst="rect">
            <a:avLst/>
          </a:prstGeom>
        </p:spPr>
      </p:pic>
      <p:pic>
        <p:nvPicPr>
          <p:cNvPr id="3" name="Picture 2" descr="Screen Shot 2017-03-02 at 3.26.2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50"/>
          <a:stretch/>
        </p:blipFill>
        <p:spPr>
          <a:xfrm>
            <a:off x="0" y="4346035"/>
            <a:ext cx="9144000" cy="25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2899675"/>
            <a:ext cx="8223788" cy="34272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bg2"/>
                </a:solidFill>
                <a:ea typeface="Merriweather"/>
                <a:sym typeface="Merriweather"/>
              </a:rPr>
              <a:t>Appeals Modernization</a:t>
            </a:r>
          </a:p>
          <a:p>
            <a:endParaRPr lang="en-US" sz="2400" dirty="0">
              <a:solidFill>
                <a:schemeClr val="bg2"/>
              </a:solidFill>
              <a:ea typeface="Merriweather"/>
              <a:sym typeface="Merriweather"/>
            </a:endParaRPr>
          </a:p>
          <a:p>
            <a:r>
              <a:rPr lang="en-US" sz="2400" dirty="0" err="1">
                <a:solidFill>
                  <a:schemeClr val="bg2"/>
                </a:solidFill>
                <a:ea typeface="Merriweather"/>
                <a:sym typeface="Merriweather"/>
              </a:rPr>
              <a:t>Vets.gov</a:t>
            </a:r>
            <a:endParaRPr lang="en-US" sz="2400" dirty="0">
              <a:solidFill>
                <a:schemeClr val="bg2"/>
              </a:solidFill>
              <a:ea typeface="Merriweather"/>
              <a:sym typeface="Merriweather"/>
            </a:endParaRPr>
          </a:p>
          <a:p>
            <a:endParaRPr lang="en-US" sz="2400" dirty="0">
              <a:solidFill>
                <a:schemeClr val="bg2"/>
              </a:solidFill>
              <a:ea typeface="Merriweather"/>
              <a:sym typeface="Merriweather"/>
            </a:endParaRPr>
          </a:p>
          <a:p>
            <a:r>
              <a:rPr lang="en-US" sz="2400" dirty="0">
                <a:solidFill>
                  <a:schemeClr val="bg2"/>
                </a:solidFill>
                <a:ea typeface="Merriweather"/>
                <a:sym typeface="Merriweather"/>
              </a:rPr>
              <a:t>Homelessness Initiative</a:t>
            </a:r>
            <a:endParaRPr lang="en-US" sz="2400" dirty="0">
              <a:solidFill>
                <a:schemeClr val="bg2"/>
              </a:solidFill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" name="Picture 4" descr="dsva_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79"/>
          <a:stretch/>
        </p:blipFill>
        <p:spPr>
          <a:xfrm>
            <a:off x="505591" y="1919553"/>
            <a:ext cx="1234727" cy="592885"/>
          </a:xfrm>
          <a:prstGeom prst="rect">
            <a:avLst/>
          </a:prstGeom>
        </p:spPr>
      </p:pic>
      <p:sp>
        <p:nvSpPr>
          <p:cNvPr id="8" name="Shape 367"/>
          <p:cNvSpPr txBox="1">
            <a:spLocks/>
          </p:cNvSpPr>
          <p:nvPr/>
        </p:nvSpPr>
        <p:spPr>
          <a:xfrm>
            <a:off x="387900" y="272160"/>
            <a:ext cx="6101765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Digital Service at VA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55483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484475" y="2061834"/>
            <a:ext cx="8223788" cy="38778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>
                <a:solidFill>
                  <a:srgbClr val="0D71BC"/>
                </a:solidFill>
              </a:rPr>
              <a:t>Caseflow</a:t>
            </a:r>
            <a:r>
              <a:rPr lang="en-US" sz="2400" dirty="0">
                <a:solidFill>
                  <a:srgbClr val="0D71BC"/>
                </a:solidFill>
              </a:rPr>
              <a:t> will replace the application known as </a:t>
            </a:r>
            <a:r>
              <a:rPr lang="en-US" sz="2400" b="1" dirty="0">
                <a:solidFill>
                  <a:srgbClr val="0D71BC"/>
                </a:solidFill>
              </a:rPr>
              <a:t>VACOLS</a:t>
            </a:r>
            <a:r>
              <a:rPr lang="en-US" sz="2400" dirty="0">
                <a:solidFill>
                  <a:srgbClr val="0D71BC"/>
                </a:solidFill>
              </a:rPr>
              <a:t>. This application processes and stores Appeals information. It currently only has 1 person supporting its infrastructure and is an out of date legacy system in dire need of an overhaul. </a:t>
            </a:r>
          </a:p>
          <a:p>
            <a:r>
              <a:rPr lang="en-US" sz="2400" dirty="0">
                <a:solidFill>
                  <a:srgbClr val="0D71BC"/>
                </a:solidFill>
              </a:rPr>
              <a:t>Part of this application update is also to modernize the appeals process with the Board of Veterans Appeals in order to better streamline the timeline</a:t>
            </a:r>
          </a:p>
          <a:p>
            <a:endParaRPr lang="en-US" sz="2400" dirty="0">
              <a:solidFill>
                <a:srgbClr val="0D71BC"/>
              </a:solidFill>
            </a:endParaRPr>
          </a:p>
          <a:p>
            <a:r>
              <a:rPr lang="en-US" sz="2400" b="1" dirty="0">
                <a:solidFill>
                  <a:srgbClr val="0D71BC"/>
                </a:solidFill>
              </a:rPr>
              <a:t>Major Stakeholder: </a:t>
            </a:r>
            <a:r>
              <a:rPr lang="en-US" sz="2400" dirty="0">
                <a:solidFill>
                  <a:srgbClr val="0D71BC"/>
                </a:solidFill>
              </a:rPr>
              <a:t>Board of Veterans Appeals</a:t>
            </a: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Appeals Modernization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2402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420"/>
          <p:cNvSpPr txBox="1"/>
          <p:nvPr/>
        </p:nvSpPr>
        <p:spPr>
          <a:xfrm>
            <a:off x="505591" y="2034527"/>
            <a:ext cx="8223788" cy="37003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rgbClr val="0D71BC"/>
                </a:solidFill>
              </a:rPr>
              <a:t>Currently </a:t>
            </a:r>
            <a:r>
              <a:rPr lang="en-US" sz="2400" dirty="0">
                <a:solidFill>
                  <a:srgbClr val="0D71BC"/>
                </a:solidFill>
              </a:rPr>
              <a:t>Veterans have to log into multiple sites to get information and to take action on their benefits. There should only need to be one place. </a:t>
            </a:r>
          </a:p>
          <a:p>
            <a:endParaRPr lang="en-US" sz="2400" dirty="0">
              <a:solidFill>
                <a:srgbClr val="0D71BC"/>
              </a:solidFill>
            </a:endParaRPr>
          </a:p>
          <a:p>
            <a:r>
              <a:rPr lang="en-US" sz="2400" dirty="0" err="1">
                <a:solidFill>
                  <a:srgbClr val="0D71BC"/>
                </a:solidFill>
              </a:rPr>
              <a:t>Vets.gov</a:t>
            </a:r>
            <a:r>
              <a:rPr lang="en-US" sz="2400" dirty="0">
                <a:solidFill>
                  <a:srgbClr val="0D71BC"/>
                </a:solidFill>
              </a:rPr>
              <a:t> is the one website for Veterans to </a:t>
            </a:r>
            <a:r>
              <a:rPr lang="en-US" sz="2400" b="1" dirty="0">
                <a:solidFill>
                  <a:srgbClr val="0D71BC"/>
                </a:solidFill>
              </a:rPr>
              <a:t>discover</a:t>
            </a:r>
            <a:r>
              <a:rPr lang="en-US" sz="2400" dirty="0">
                <a:solidFill>
                  <a:srgbClr val="0D71BC"/>
                </a:solidFill>
              </a:rPr>
              <a:t>, </a:t>
            </a:r>
            <a:r>
              <a:rPr lang="en-US" sz="2400" b="1" dirty="0">
                <a:solidFill>
                  <a:srgbClr val="0D71BC"/>
                </a:solidFill>
              </a:rPr>
              <a:t>apply</a:t>
            </a:r>
            <a:r>
              <a:rPr lang="en-US" sz="2400" dirty="0">
                <a:solidFill>
                  <a:srgbClr val="0D71BC"/>
                </a:solidFill>
              </a:rPr>
              <a:t>, </a:t>
            </a:r>
            <a:r>
              <a:rPr lang="en-US" sz="2400" b="1" dirty="0">
                <a:solidFill>
                  <a:srgbClr val="0D71BC"/>
                </a:solidFill>
              </a:rPr>
              <a:t>track</a:t>
            </a:r>
            <a:r>
              <a:rPr lang="en-US" sz="2400" dirty="0">
                <a:solidFill>
                  <a:srgbClr val="0D71BC"/>
                </a:solidFill>
              </a:rPr>
              <a:t>, and </a:t>
            </a:r>
            <a:r>
              <a:rPr lang="en-US" sz="2400" b="1" dirty="0">
                <a:solidFill>
                  <a:srgbClr val="0D71BC"/>
                </a:solidFill>
              </a:rPr>
              <a:t>manage</a:t>
            </a:r>
            <a:r>
              <a:rPr lang="en-US" sz="2400" dirty="0">
                <a:solidFill>
                  <a:srgbClr val="0D71BC"/>
                </a:solidFill>
              </a:rPr>
              <a:t> their interactions and benefits with the VA. </a:t>
            </a:r>
          </a:p>
          <a:p>
            <a:endParaRPr lang="en-US" sz="2400" dirty="0">
              <a:solidFill>
                <a:srgbClr val="0D71BC"/>
              </a:solidFill>
            </a:endParaRPr>
          </a:p>
          <a:p>
            <a:r>
              <a:rPr lang="en-US" sz="2400" b="1" dirty="0">
                <a:solidFill>
                  <a:srgbClr val="0D71BC"/>
                </a:solidFill>
              </a:rPr>
              <a:t>Works</a:t>
            </a:r>
            <a:r>
              <a:rPr lang="en-US" sz="2400" dirty="0">
                <a:solidFill>
                  <a:srgbClr val="0D71BC"/>
                </a:solidFill>
              </a:rPr>
              <a:t> </a:t>
            </a:r>
            <a:r>
              <a:rPr lang="en-US" sz="2400" b="1" dirty="0">
                <a:solidFill>
                  <a:srgbClr val="0D71BC"/>
                </a:solidFill>
              </a:rPr>
              <a:t>with: </a:t>
            </a:r>
            <a:r>
              <a:rPr lang="en-US" sz="2400" dirty="0">
                <a:solidFill>
                  <a:srgbClr val="0D71BC"/>
                </a:solidFill>
              </a:rPr>
              <a:t>All of VA looking to do business directly with Veterans online</a:t>
            </a:r>
          </a:p>
        </p:txBody>
      </p:sp>
      <p:sp>
        <p:nvSpPr>
          <p:cNvPr id="13" name="Shape 367"/>
          <p:cNvSpPr txBox="1">
            <a:spLocks/>
          </p:cNvSpPr>
          <p:nvPr/>
        </p:nvSpPr>
        <p:spPr>
          <a:xfrm>
            <a:off x="387900" y="272160"/>
            <a:ext cx="7973400" cy="9779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4000" dirty="0" err="1" smtClean="0">
                <a:solidFill>
                  <a:srgbClr val="0D71BC"/>
                </a:solidFill>
                <a:latin typeface="Cambria"/>
                <a:ea typeface="Merriweather"/>
                <a:cs typeface="Cambria"/>
                <a:sym typeface="Merriweather"/>
              </a:rPr>
              <a:t>Vets.gov</a:t>
            </a:r>
            <a:endParaRPr lang="en" sz="4000" dirty="0">
              <a:solidFill>
                <a:srgbClr val="0D71BC"/>
              </a:solidFill>
              <a:latin typeface="Cambria"/>
              <a:ea typeface="Merriweather"/>
              <a:cs typeface="Cambria"/>
              <a:sym typeface="Merriweather"/>
            </a:endParaRPr>
          </a:p>
        </p:txBody>
      </p:sp>
      <p:cxnSp>
        <p:nvCxnSpPr>
          <p:cNvPr id="14" name="Shape 369"/>
          <p:cNvCxnSpPr/>
          <p:nvPr/>
        </p:nvCxnSpPr>
        <p:spPr>
          <a:xfrm>
            <a:off x="505591" y="1290932"/>
            <a:ext cx="8202672" cy="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1654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USDS Palette - updated">
      <a:dk1>
        <a:srgbClr val="333333"/>
      </a:dk1>
      <a:lt1>
        <a:sysClr val="window" lastClr="FFFFFF"/>
      </a:lt1>
      <a:dk2>
        <a:srgbClr val="0D71BC"/>
      </a:dk2>
      <a:lt2>
        <a:srgbClr val="7F8EA4"/>
      </a:lt2>
      <a:accent1>
        <a:srgbClr val="A2992C"/>
      </a:accent1>
      <a:accent2>
        <a:srgbClr val="D9C708"/>
      </a:accent2>
      <a:accent3>
        <a:srgbClr val="0E1C35"/>
      </a:accent3>
      <a:accent4>
        <a:srgbClr val="0A5BAE"/>
      </a:accent4>
      <a:accent5>
        <a:srgbClr val="474C6A"/>
      </a:accent5>
      <a:accent6>
        <a:srgbClr val="8B898B"/>
      </a:accent6>
      <a:hlink>
        <a:srgbClr val="DEDBBD"/>
      </a:hlink>
      <a:folHlink>
        <a:srgbClr val="D9C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1146</Words>
  <Application>Microsoft Macintosh PowerPoint</Application>
  <PresentationFormat>On-screen Show (4:3)</PresentationFormat>
  <Paragraphs>178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simple-light-2</vt:lpstr>
      <vt:lpstr> [Title]</vt:lpstr>
      <vt:lpstr>PowerPoint Presentation</vt:lpstr>
      <vt:lpstr>Who we 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Vets.gov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/ 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Don’t stop believing  ...in Journey Maps</dc:title>
  <cp:lastModifiedBy>Department of Veterans Affairs vaipmacteam</cp:lastModifiedBy>
  <cp:revision>101</cp:revision>
  <dcterms:modified xsi:type="dcterms:W3CDTF">2017-03-15T17:17:49Z</dcterms:modified>
</cp:coreProperties>
</file>